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sz="half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hape 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0" name="Shape 80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hape 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hape 9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hape 10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xfrm>
            <a:off x="457199" y="92075"/>
            <a:ext cx="8229602" cy="1508125"/>
          </a:xfrm>
          <a:prstGeom prst="rect">
            <a:avLst/>
          </a:prstGeom>
        </p:spPr>
        <p:txBody>
          <a:bodyPr/>
          <a:lstStyle>
            <a:lvl1pPr defTabSz="914400"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xfrm>
            <a:off x="457199" y="1600199"/>
            <a:ext cx="8229602" cy="5257801"/>
          </a:xfrm>
          <a:prstGeom prst="rect">
            <a:avLst/>
          </a:prstGeom>
        </p:spPr>
        <p:txBody>
          <a:bodyPr/>
          <a:lstStyle>
            <a:lvl1pPr marL="321468" indent="-321468" defTabSz="914400">
              <a:defRPr sz="3000"/>
            </a:lvl1pPr>
            <a:lvl2pPr marL="763360" indent="-306160" defTabSz="914400">
              <a:defRPr sz="3000"/>
            </a:lvl2pPr>
            <a:lvl3pPr marL="1200150" indent="-285750" defTabSz="914400">
              <a:defRPr sz="3000"/>
            </a:lvl3pPr>
            <a:lvl4pPr marL="1714500" indent="-342900" defTabSz="914400">
              <a:defRPr sz="3000"/>
            </a:lvl4pPr>
            <a:lvl5pPr marL="2171700" indent="-342900" defTabSz="914400"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xfrm>
            <a:off x="6553200" y="6426058"/>
            <a:ext cx="2133601" cy="225709"/>
          </a:xfrm>
          <a:prstGeom prst="rect">
            <a:avLst/>
          </a:prstGeom>
        </p:spPr>
        <p:txBody>
          <a:bodyPr/>
          <a:lstStyle>
            <a:lvl1pPr defTabSz="914400">
              <a:defRPr sz="11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6553200" y="6414760"/>
            <a:ext cx="2133600" cy="248305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wc17.yourdesignonline.com" TargetMode="Externa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wc17.yourdesignonline.com" TargetMode="Externa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banner-ih-rsz.jpg"/>
          <p:cNvPicPr>
            <a:picLocks noChangeAspect="1"/>
          </p:cNvPicPr>
          <p:nvPr/>
        </p:nvPicPr>
        <p:blipFill>
          <a:blip r:embed="rId2">
            <a:extLst/>
          </a:blip>
          <a:srcRect l="5194" r="20083"/>
          <a:stretch>
            <a:fillRect/>
          </a:stretch>
        </p:blipFill>
        <p:spPr>
          <a:xfrm>
            <a:off x="1516" y="-11635"/>
            <a:ext cx="9140968" cy="688127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-482" y="4829950"/>
            <a:ext cx="9144002" cy="149084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ctr" defTabSz="9144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137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4421" y="294915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-412" y="4957133"/>
            <a:ext cx="9144894" cy="1160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b="1"/>
            </a:pPr>
            <a:r>
              <a:rPr>
                <a:solidFill>
                  <a:srgbClr val="404040"/>
                </a:solidFill>
                <a:latin typeface="+mj-lt"/>
                <a:ea typeface="+mj-ea"/>
                <a:cs typeface="+mj-cs"/>
                <a:sym typeface="Helvetica Neue"/>
              </a:rPr>
              <a:t>Streamline Development</a:t>
            </a:r>
          </a:p>
          <a:p>
            <a:pPr algn="ctr">
              <a:defRPr sz="3000"/>
            </a:pPr>
            <a:r>
              <a:rPr>
                <a:solidFill>
                  <a:srgbClr val="404040"/>
                </a:solidFill>
                <a:latin typeface="+mj-lt"/>
                <a:ea typeface="+mj-ea"/>
                <a:cs typeface="+mj-cs"/>
                <a:sym typeface="Helvetica Neue"/>
              </a:rPr>
              <a:t>Leveraging Child and Grandchild Themes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41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wc2017-bdp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2212339" y="276859"/>
            <a:ext cx="1274645" cy="4206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46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wc2017-bdp-benefit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hape 148"/>
          <p:cNvSpPr/>
          <p:nvPr/>
        </p:nvSpPr>
        <p:spPr>
          <a:xfrm>
            <a:off x="1910079" y="360679"/>
            <a:ext cx="1274645" cy="4206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49" name="wc2017-bdp-adp.png"/>
          <p:cNvPicPr>
            <a:picLocks noChangeAspect="1"/>
          </p:cNvPicPr>
          <p:nvPr/>
        </p:nvPicPr>
        <p:blipFill>
          <a:blip r:embed="rId4">
            <a:extLst/>
          </a:blip>
          <a:srcRect r="72441"/>
          <a:stretch>
            <a:fillRect/>
          </a:stretch>
        </p:blipFill>
        <p:spPr>
          <a:xfrm>
            <a:off x="860042" y="-1"/>
            <a:ext cx="2045942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52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wc2017-bdp-benefit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/>
        </p:nvSpPr>
        <p:spPr>
          <a:xfrm>
            <a:off x="1910079" y="360679"/>
            <a:ext cx="1274645" cy="4206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55" name="wc2017-bdp-adp.png"/>
          <p:cNvPicPr>
            <a:picLocks noChangeAspect="1"/>
          </p:cNvPicPr>
          <p:nvPr/>
        </p:nvPicPr>
        <p:blipFill>
          <a:blip r:embed="rId4">
            <a:extLst/>
          </a:blip>
          <a:srcRect r="72441"/>
          <a:stretch>
            <a:fillRect/>
          </a:stretch>
        </p:blipFill>
        <p:spPr>
          <a:xfrm>
            <a:off x="860042" y="-1"/>
            <a:ext cx="204594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Shape 156"/>
          <p:cNvSpPr/>
          <p:nvPr/>
        </p:nvSpPr>
        <p:spPr>
          <a:xfrm>
            <a:off x="853877" y="-12680"/>
            <a:ext cx="7436246" cy="3096763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853877" y="3082920"/>
            <a:ext cx="2058222" cy="2223231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853877" y="5307512"/>
            <a:ext cx="7436246" cy="5294971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61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wc2017-bdp-benefits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/>
          <p:nvPr/>
        </p:nvSpPr>
        <p:spPr>
          <a:xfrm>
            <a:off x="1910079" y="360679"/>
            <a:ext cx="1274645" cy="4206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64" name="wc2017-bdp-adp.png"/>
          <p:cNvPicPr>
            <a:picLocks noChangeAspect="1"/>
          </p:cNvPicPr>
          <p:nvPr/>
        </p:nvPicPr>
        <p:blipFill>
          <a:blip r:embed="rId4">
            <a:extLst/>
          </a:blip>
          <a:srcRect r="72441"/>
          <a:stretch>
            <a:fillRect/>
          </a:stretch>
        </p:blipFill>
        <p:spPr>
          <a:xfrm>
            <a:off x="860042" y="-1"/>
            <a:ext cx="204594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Shape 165"/>
          <p:cNvSpPr/>
          <p:nvPr/>
        </p:nvSpPr>
        <p:spPr>
          <a:xfrm>
            <a:off x="853877" y="-2824639"/>
            <a:ext cx="7436246" cy="5286422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853877" y="2460620"/>
            <a:ext cx="2058222" cy="4405845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2916825" y="6775977"/>
            <a:ext cx="5373517" cy="1087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70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wc2017-bdp-adp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1910079" y="360679"/>
            <a:ext cx="1274645" cy="4206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75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wc2017-bdp-officedepo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/>
          <p:nvPr/>
        </p:nvSpPr>
        <p:spPr>
          <a:xfrm>
            <a:off x="1910079" y="360679"/>
            <a:ext cx="1274645" cy="4206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80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wc2017-jetpay.png"/>
          <p:cNvPicPr>
            <a:picLocks noChangeAspect="1"/>
          </p:cNvPicPr>
          <p:nvPr/>
        </p:nvPicPr>
        <p:blipFill>
          <a:blip r:embed="rId3">
            <a:extLst/>
          </a:blip>
          <a:srcRect l="54" r="54"/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/>
          <p:nvPr/>
        </p:nvSpPr>
        <p:spPr>
          <a:xfrm>
            <a:off x="1341119" y="401320"/>
            <a:ext cx="1274645" cy="4206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85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wc2017-imd.png"/>
          <p:cNvPicPr>
            <a:picLocks noChangeAspect="1"/>
          </p:cNvPicPr>
          <p:nvPr/>
        </p:nvPicPr>
        <p:blipFill>
          <a:blip r:embed="rId3">
            <a:extLst/>
          </a:blip>
          <a:srcRect l="54" r="54"/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hape 187"/>
          <p:cNvSpPr/>
          <p:nvPr/>
        </p:nvSpPr>
        <p:spPr>
          <a:xfrm>
            <a:off x="1341119" y="401320"/>
            <a:ext cx="1274645" cy="6342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90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wc2017-worldpay.png"/>
          <p:cNvPicPr>
            <a:picLocks noChangeAspect="1"/>
          </p:cNvPicPr>
          <p:nvPr/>
        </p:nvPicPr>
        <p:blipFill>
          <a:blip r:embed="rId3">
            <a:extLst/>
          </a:blip>
          <a:srcRect l="54" r="54"/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Shape 192"/>
          <p:cNvSpPr/>
          <p:nvPr/>
        </p:nvSpPr>
        <p:spPr>
          <a:xfrm>
            <a:off x="1318259" y="269240"/>
            <a:ext cx="1274645" cy="3282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95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wc2017-nxgen.png"/>
          <p:cNvPicPr>
            <a:picLocks noChangeAspect="1"/>
          </p:cNvPicPr>
          <p:nvPr/>
        </p:nvPicPr>
        <p:blipFill>
          <a:blip r:embed="rId3">
            <a:extLst/>
          </a:blip>
          <a:srcRect l="54" r="54"/>
          <a:stretch>
            <a:fillRect/>
          </a:stretch>
        </p:blipFill>
        <p:spPr>
          <a:xfrm>
            <a:off x="860042" y="-1"/>
            <a:ext cx="742391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hape 197"/>
          <p:cNvSpPr/>
          <p:nvPr/>
        </p:nvSpPr>
        <p:spPr>
          <a:xfrm>
            <a:off x="1897379" y="5080"/>
            <a:ext cx="1074223" cy="4206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00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hape 201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02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614402" y="1764600"/>
            <a:ext cx="7915196" cy="1981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Front End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Member-facing portals, unique instances</a:t>
            </a:r>
          </a:p>
          <a:p>
            <a:pPr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06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Shape 207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08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Shape 209"/>
          <p:cNvSpPr/>
          <p:nvPr/>
        </p:nvSpPr>
        <p:spPr>
          <a:xfrm>
            <a:off x="614402" y="1764600"/>
            <a:ext cx="7915196" cy="29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Front End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Member-facing portals, unique instances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Manages Design, Layout</a:t>
            </a:r>
          </a:p>
          <a:p>
            <a:pPr>
              <a:defRPr sz="3000">
                <a:solidFill>
                  <a:srgbClr val="AAAAAA"/>
                </a:solidFill>
              </a:defRPr>
            </a:pPr>
            <a:endParaRPr/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12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hape 213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14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Shape 215"/>
          <p:cNvSpPr/>
          <p:nvPr/>
        </p:nvSpPr>
        <p:spPr>
          <a:xfrm>
            <a:off x="614402" y="1764600"/>
            <a:ext cx="7915196" cy="29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Front End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Member-facing portals, unique instances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Manages Design, Layout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Manages Updates: Core, Themes, Plugins</a:t>
            </a:r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18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20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Shape 221"/>
          <p:cNvSpPr/>
          <p:nvPr/>
        </p:nvSpPr>
        <p:spPr>
          <a:xfrm>
            <a:off x="614402" y="1764600"/>
            <a:ext cx="7915196" cy="2464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Back End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Authenticates Member Login</a:t>
            </a:r>
          </a:p>
          <a:p>
            <a:pPr>
              <a:defRPr sz="3000">
                <a:solidFill>
                  <a:srgbClr val="AAAAAA"/>
                </a:solidFill>
              </a:defRPr>
            </a:pPr>
            <a:endParaRPr/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24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Shape 225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26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Shape 227"/>
          <p:cNvSpPr/>
          <p:nvPr/>
        </p:nvSpPr>
        <p:spPr>
          <a:xfrm>
            <a:off x="614402" y="1764600"/>
            <a:ext cx="7915196" cy="29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Back End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Authenticates Member Login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Serves Content Feed via API</a:t>
            </a:r>
          </a:p>
          <a:p>
            <a:pPr>
              <a:defRPr sz="3000">
                <a:solidFill>
                  <a:srgbClr val="AAAAAA"/>
                </a:solidFill>
              </a:defRPr>
            </a:pPr>
            <a:endParaRPr/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30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hape 231"/>
          <p:cNvSpPr/>
          <p:nvPr/>
        </p:nvSpPr>
        <p:spPr>
          <a:xfrm>
            <a:off x="2761402" y="211916"/>
            <a:ext cx="3819933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b="1"/>
              <a:t>Brand Management:</a:t>
            </a:r>
            <a:r>
              <a:t> Je Portal</a:t>
            </a:r>
          </a:p>
        </p:txBody>
      </p:sp>
      <p:pic>
        <p:nvPicPr>
          <p:cNvPr id="232" name="wc2017-nbp-content.png"/>
          <p:cNvPicPr>
            <a:picLocks noChangeAspect="1"/>
          </p:cNvPicPr>
          <p:nvPr/>
        </p:nvPicPr>
        <p:blipFill>
          <a:blip r:embed="rId3">
            <a:extLst/>
          </a:blip>
          <a:srcRect r="18611"/>
          <a:stretch>
            <a:fillRect/>
          </a:stretch>
        </p:blipFill>
        <p:spPr>
          <a:xfrm>
            <a:off x="850900" y="128389"/>
            <a:ext cx="7442200" cy="6804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wc2017-nbp-content.png"/>
          <p:cNvPicPr>
            <a:picLocks noChangeAspect="1"/>
          </p:cNvPicPr>
          <p:nvPr/>
        </p:nvPicPr>
        <p:blipFill>
          <a:blip r:embed="rId3">
            <a:extLst/>
          </a:blip>
          <a:srcRect r="18611"/>
          <a:stretch>
            <a:fillRect/>
          </a:stretch>
        </p:blipFill>
        <p:spPr>
          <a:xfrm>
            <a:off x="850900" y="1389"/>
            <a:ext cx="7442201" cy="6804225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hape 234"/>
          <p:cNvSpPr/>
          <p:nvPr/>
        </p:nvSpPr>
        <p:spPr>
          <a:xfrm>
            <a:off x="2761402" y="211916"/>
            <a:ext cx="4153011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b="1"/>
              <a:t>Vendor Management:</a:t>
            </a:r>
            <a:r>
              <a:t> Carbonite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37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Shape 238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39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Shape 240"/>
          <p:cNvSpPr/>
          <p:nvPr/>
        </p:nvSpPr>
        <p:spPr>
          <a:xfrm>
            <a:off x="614402" y="1764600"/>
            <a:ext cx="7915196" cy="29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Back End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Authenticates Member Login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Serves Content Feed via API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Serves Brand Information via API</a:t>
            </a:r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43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wc2017-nbp.png"/>
          <p:cNvPicPr>
            <a:picLocks noChangeAspect="1"/>
          </p:cNvPicPr>
          <p:nvPr/>
        </p:nvPicPr>
        <p:blipFill>
          <a:blip r:embed="rId3">
            <a:extLst/>
          </a:blip>
          <a:srcRect r="19359"/>
          <a:stretch>
            <a:fillRect/>
          </a:stretch>
        </p:blipFill>
        <p:spPr>
          <a:xfrm>
            <a:off x="855980" y="1487"/>
            <a:ext cx="743204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Shape 245"/>
          <p:cNvSpPr/>
          <p:nvPr/>
        </p:nvSpPr>
        <p:spPr>
          <a:xfrm>
            <a:off x="2761402" y="211916"/>
            <a:ext cx="3819933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b="1"/>
              <a:t>Brand Management:</a:t>
            </a:r>
            <a:r>
              <a:t> Je Portal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48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Shape 249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50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hape 251"/>
          <p:cNvSpPr/>
          <p:nvPr/>
        </p:nvSpPr>
        <p:spPr>
          <a:xfrm>
            <a:off x="614402" y="1764600"/>
            <a:ext cx="7915196" cy="2870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The Question:</a:t>
            </a:r>
          </a:p>
          <a:p>
            <a:pPr>
              <a:defRPr sz="4000">
                <a:solidFill>
                  <a:srgbClr val="FFFFFF"/>
                </a:solidFill>
              </a:defRPr>
            </a:pPr>
            <a:endParaRPr/>
          </a:p>
          <a:p>
            <a:pPr algn="ctr">
              <a:defRPr sz="4800">
                <a:solidFill>
                  <a:srgbClr val="FFFFFF"/>
                </a:solidFill>
              </a:defRPr>
            </a:pPr>
            <a:r>
              <a:t>How do we SCALE this?</a:t>
            </a:r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54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Shape 255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56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hape 257"/>
          <p:cNvSpPr/>
          <p:nvPr/>
        </p:nvSpPr>
        <p:spPr>
          <a:xfrm>
            <a:off x="614402" y="1764600"/>
            <a:ext cx="7915196" cy="601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t>The WordPress Environment</a:t>
            </a:r>
          </a:p>
        </p:txBody>
      </p:sp>
      <p:sp>
        <p:nvSpPr>
          <p:cNvPr id="258" name="Shape 258"/>
          <p:cNvSpPr/>
          <p:nvPr/>
        </p:nvSpPr>
        <p:spPr>
          <a:xfrm>
            <a:off x="678179" y="2590800"/>
            <a:ext cx="3508091" cy="816521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871248" y="2750721"/>
            <a:ext cx="2272381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Parent Theme</a:t>
            </a:r>
          </a:p>
        </p:txBody>
      </p:sp>
      <p:sp>
        <p:nvSpPr>
          <p:cNvPr id="260" name="Shape 260"/>
          <p:cNvSpPr/>
          <p:nvPr/>
        </p:nvSpPr>
        <p:spPr>
          <a:xfrm>
            <a:off x="678179" y="3437891"/>
            <a:ext cx="3508091" cy="816522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871248" y="3597812"/>
            <a:ext cx="2037976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Child Theme</a:t>
            </a:r>
          </a:p>
        </p:txBody>
      </p:sp>
      <p:sp>
        <p:nvSpPr>
          <p:cNvPr id="262" name="Shape 262"/>
          <p:cNvSpPr/>
          <p:nvPr/>
        </p:nvSpPr>
        <p:spPr>
          <a:xfrm>
            <a:off x="4208779" y="2590800"/>
            <a:ext cx="4168144" cy="816521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4208779" y="3437891"/>
            <a:ext cx="4168144" cy="816522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4364721" y="2802825"/>
            <a:ext cx="3403512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Theme Functions, Updates</a:t>
            </a:r>
          </a:p>
        </p:txBody>
      </p:sp>
      <p:sp>
        <p:nvSpPr>
          <p:cNvPr id="265" name="Shape 265"/>
          <p:cNvSpPr/>
          <p:nvPr/>
        </p:nvSpPr>
        <p:spPr>
          <a:xfrm>
            <a:off x="4363748" y="3648867"/>
            <a:ext cx="1804056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Global Design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68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grandchild-filestructur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4376" y="580601"/>
            <a:ext cx="8021091" cy="5696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72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grandchild-them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9222698" cy="13706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77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grandchild-them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27735647" cy="19775974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Shape 280"/>
          <p:cNvSpPr/>
          <p:nvPr/>
        </p:nvSpPr>
        <p:spPr>
          <a:xfrm>
            <a:off x="965637" y="-12819"/>
            <a:ext cx="8194158" cy="2486483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81" name="Shape 281"/>
          <p:cNvSpPr/>
          <p:nvPr/>
        </p:nvSpPr>
        <p:spPr>
          <a:xfrm>
            <a:off x="965637" y="2957036"/>
            <a:ext cx="8194158" cy="3908288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84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grandchild-theme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9222698" cy="13706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89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grandchild-them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9222698" cy="13706101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Shape 292"/>
          <p:cNvSpPr/>
          <p:nvPr/>
        </p:nvSpPr>
        <p:spPr>
          <a:xfrm>
            <a:off x="965637" y="-12819"/>
            <a:ext cx="8194158" cy="875091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965637" y="2357398"/>
            <a:ext cx="8194158" cy="4507926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296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grandchild-them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9222698" cy="13706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01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05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Shape 307"/>
          <p:cNvSpPr/>
          <p:nvPr/>
        </p:nvSpPr>
        <p:spPr>
          <a:xfrm>
            <a:off x="1127522" y="-1904524"/>
            <a:ext cx="8019879" cy="3097076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1127522" y="3751512"/>
            <a:ext cx="8019879" cy="2675318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09" name="Shape 309"/>
          <p:cNvSpPr/>
          <p:nvPr/>
        </p:nvSpPr>
        <p:spPr>
          <a:xfrm>
            <a:off x="1117362" y="1193681"/>
            <a:ext cx="1368017" cy="2557286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0" name="Shape 310"/>
          <p:cNvSpPr/>
          <p:nvPr/>
        </p:nvSpPr>
        <p:spPr>
          <a:xfrm>
            <a:off x="5684282" y="1193681"/>
            <a:ext cx="3464906" cy="2557286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13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wc2017-caya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3366" y="457796"/>
            <a:ext cx="8028613" cy="5942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17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wc2017-avata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3366" y="457796"/>
            <a:ext cx="8028613" cy="5942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21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wc2017-capit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3366" y="457796"/>
            <a:ext cx="8028613" cy="5942408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Shape 323"/>
          <p:cNvSpPr/>
          <p:nvPr/>
        </p:nvSpPr>
        <p:spPr>
          <a:xfrm>
            <a:off x="7784802" y="631725"/>
            <a:ext cx="201250" cy="216728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26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28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Shape 329"/>
          <p:cNvSpPr/>
          <p:nvPr/>
        </p:nvSpPr>
        <p:spPr>
          <a:xfrm>
            <a:off x="614402" y="1764600"/>
            <a:ext cx="7915196" cy="601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t>The WordPress Environment</a:t>
            </a:r>
          </a:p>
        </p:txBody>
      </p:sp>
      <p:sp>
        <p:nvSpPr>
          <p:cNvPr id="330" name="Shape 330"/>
          <p:cNvSpPr/>
          <p:nvPr/>
        </p:nvSpPr>
        <p:spPr>
          <a:xfrm>
            <a:off x="678179" y="2590800"/>
            <a:ext cx="3508091" cy="816521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31" name="Shape 331"/>
          <p:cNvSpPr/>
          <p:nvPr/>
        </p:nvSpPr>
        <p:spPr>
          <a:xfrm>
            <a:off x="871248" y="2750721"/>
            <a:ext cx="2272381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Parent Theme</a:t>
            </a:r>
          </a:p>
        </p:txBody>
      </p:sp>
      <p:sp>
        <p:nvSpPr>
          <p:cNvPr id="332" name="Shape 332"/>
          <p:cNvSpPr/>
          <p:nvPr/>
        </p:nvSpPr>
        <p:spPr>
          <a:xfrm>
            <a:off x="678179" y="3437891"/>
            <a:ext cx="3508091" cy="816522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33" name="Shape 333"/>
          <p:cNvSpPr/>
          <p:nvPr/>
        </p:nvSpPr>
        <p:spPr>
          <a:xfrm>
            <a:off x="871248" y="3597812"/>
            <a:ext cx="2037976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Child Theme</a:t>
            </a:r>
          </a:p>
        </p:txBody>
      </p:sp>
      <p:sp>
        <p:nvSpPr>
          <p:cNvPr id="334" name="Shape 334"/>
          <p:cNvSpPr/>
          <p:nvPr/>
        </p:nvSpPr>
        <p:spPr>
          <a:xfrm>
            <a:off x="4208779" y="2590800"/>
            <a:ext cx="4168144" cy="816521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35" name="Shape 335"/>
          <p:cNvSpPr/>
          <p:nvPr/>
        </p:nvSpPr>
        <p:spPr>
          <a:xfrm>
            <a:off x="4208779" y="3437891"/>
            <a:ext cx="4168144" cy="816522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36" name="Shape 336"/>
          <p:cNvSpPr/>
          <p:nvPr/>
        </p:nvSpPr>
        <p:spPr>
          <a:xfrm>
            <a:off x="4364721" y="2802825"/>
            <a:ext cx="3403512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Theme Functions, Updates</a:t>
            </a:r>
          </a:p>
        </p:txBody>
      </p:sp>
      <p:sp>
        <p:nvSpPr>
          <p:cNvPr id="337" name="Shape 337"/>
          <p:cNvSpPr/>
          <p:nvPr/>
        </p:nvSpPr>
        <p:spPr>
          <a:xfrm>
            <a:off x="4363748" y="3648867"/>
            <a:ext cx="1804056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Global Design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40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Shape 341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42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Shape 343"/>
          <p:cNvSpPr/>
          <p:nvPr/>
        </p:nvSpPr>
        <p:spPr>
          <a:xfrm>
            <a:off x="614402" y="1764600"/>
            <a:ext cx="7915196" cy="601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t>The WordPress Environment</a:t>
            </a:r>
          </a:p>
        </p:txBody>
      </p:sp>
      <p:sp>
        <p:nvSpPr>
          <p:cNvPr id="344" name="Shape 344"/>
          <p:cNvSpPr/>
          <p:nvPr/>
        </p:nvSpPr>
        <p:spPr>
          <a:xfrm>
            <a:off x="678179" y="2590800"/>
            <a:ext cx="3508091" cy="816521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45" name="Shape 345"/>
          <p:cNvSpPr/>
          <p:nvPr/>
        </p:nvSpPr>
        <p:spPr>
          <a:xfrm>
            <a:off x="871248" y="2750721"/>
            <a:ext cx="2272381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Parent Theme</a:t>
            </a:r>
          </a:p>
        </p:txBody>
      </p:sp>
      <p:sp>
        <p:nvSpPr>
          <p:cNvPr id="346" name="Shape 346"/>
          <p:cNvSpPr/>
          <p:nvPr/>
        </p:nvSpPr>
        <p:spPr>
          <a:xfrm>
            <a:off x="678179" y="3437891"/>
            <a:ext cx="3508091" cy="816522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47" name="Shape 347"/>
          <p:cNvSpPr/>
          <p:nvPr/>
        </p:nvSpPr>
        <p:spPr>
          <a:xfrm>
            <a:off x="871248" y="3597812"/>
            <a:ext cx="2037976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Child Theme</a:t>
            </a:r>
          </a:p>
        </p:txBody>
      </p:sp>
      <p:sp>
        <p:nvSpPr>
          <p:cNvPr id="348" name="Shape 348"/>
          <p:cNvSpPr/>
          <p:nvPr/>
        </p:nvSpPr>
        <p:spPr>
          <a:xfrm>
            <a:off x="678179" y="4279337"/>
            <a:ext cx="3508091" cy="816521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871248" y="4451958"/>
            <a:ext cx="2944154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Grandchild Theme</a:t>
            </a:r>
          </a:p>
        </p:txBody>
      </p:sp>
      <p:sp>
        <p:nvSpPr>
          <p:cNvPr id="350" name="Shape 350"/>
          <p:cNvSpPr/>
          <p:nvPr/>
        </p:nvSpPr>
        <p:spPr>
          <a:xfrm>
            <a:off x="4208779" y="2590800"/>
            <a:ext cx="4168144" cy="816521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51" name="Shape 351"/>
          <p:cNvSpPr/>
          <p:nvPr/>
        </p:nvSpPr>
        <p:spPr>
          <a:xfrm>
            <a:off x="4208779" y="3437891"/>
            <a:ext cx="4168144" cy="816522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52" name="Shape 352"/>
          <p:cNvSpPr/>
          <p:nvPr/>
        </p:nvSpPr>
        <p:spPr>
          <a:xfrm>
            <a:off x="4208779" y="4279337"/>
            <a:ext cx="4168144" cy="816521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53" name="Shape 353"/>
          <p:cNvSpPr/>
          <p:nvPr/>
        </p:nvSpPr>
        <p:spPr>
          <a:xfrm>
            <a:off x="4364721" y="2802825"/>
            <a:ext cx="3403512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Theme Functions, Updates</a:t>
            </a:r>
          </a:p>
        </p:txBody>
      </p:sp>
      <p:sp>
        <p:nvSpPr>
          <p:cNvPr id="354" name="Shape 354"/>
          <p:cNvSpPr/>
          <p:nvPr/>
        </p:nvSpPr>
        <p:spPr>
          <a:xfrm>
            <a:off x="4363748" y="3648867"/>
            <a:ext cx="1804056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Global Design</a:t>
            </a:r>
          </a:p>
        </p:txBody>
      </p:sp>
      <p:sp>
        <p:nvSpPr>
          <p:cNvPr id="355" name="Shape 355"/>
          <p:cNvSpPr/>
          <p:nvPr/>
        </p:nvSpPr>
        <p:spPr>
          <a:xfrm>
            <a:off x="4379462" y="4504062"/>
            <a:ext cx="3826779" cy="39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Site-specific Functions, Design</a:t>
            </a:r>
          </a:p>
        </p:txBody>
      </p:sp>
      <p:sp>
        <p:nvSpPr>
          <p:cNvPr id="356" name="Shape 356"/>
          <p:cNvSpPr/>
          <p:nvPr/>
        </p:nvSpPr>
        <p:spPr>
          <a:xfrm>
            <a:off x="663059" y="2544015"/>
            <a:ext cx="7727632" cy="1730152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59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grandchild-filestructur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4375" y="580601"/>
            <a:ext cx="8021092" cy="5696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63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grandchild-filecontent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6462058" cy="11737719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Shape 366"/>
          <p:cNvSpPr/>
          <p:nvPr/>
        </p:nvSpPr>
        <p:spPr>
          <a:xfrm>
            <a:off x="965637" y="-12819"/>
            <a:ext cx="8194158" cy="1594904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67" name="Shape 367"/>
          <p:cNvSpPr/>
          <p:nvPr/>
        </p:nvSpPr>
        <p:spPr>
          <a:xfrm>
            <a:off x="965637" y="3643233"/>
            <a:ext cx="8194158" cy="3222091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70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grandchild-filecontent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6462058" cy="11737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75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grandchild-filecontent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6462058" cy="11737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80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grandchild-filecontent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4176425" cy="10108025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Shape 383"/>
          <p:cNvSpPr/>
          <p:nvPr/>
        </p:nvSpPr>
        <p:spPr>
          <a:xfrm>
            <a:off x="965637" y="-12819"/>
            <a:ext cx="8194158" cy="664748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Shape 384"/>
          <p:cNvSpPr/>
          <p:nvPr/>
        </p:nvSpPr>
        <p:spPr>
          <a:xfrm>
            <a:off x="965637" y="1853565"/>
            <a:ext cx="8194158" cy="5011759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87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8" name="grandchildthem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9" name="grandchild-filecontent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7900" y="3988"/>
            <a:ext cx="14176425" cy="10108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92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grandchildthem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-5788"/>
            <a:ext cx="11341835" cy="84437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396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grandchildthem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00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1" name="grandchildthem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6529" y="442955"/>
            <a:ext cx="8021865" cy="5972090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Shape 402"/>
          <p:cNvSpPr/>
          <p:nvPr/>
        </p:nvSpPr>
        <p:spPr>
          <a:xfrm>
            <a:off x="1115298" y="-22344"/>
            <a:ext cx="8044497" cy="3259596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3" name="Shape 403"/>
          <p:cNvSpPr/>
          <p:nvPr/>
        </p:nvSpPr>
        <p:spPr>
          <a:xfrm>
            <a:off x="1115298" y="5176202"/>
            <a:ext cx="8044497" cy="1689122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4" name="Shape 404"/>
          <p:cNvSpPr/>
          <p:nvPr/>
        </p:nvSpPr>
        <p:spPr>
          <a:xfrm>
            <a:off x="1115298" y="3236600"/>
            <a:ext cx="5668486" cy="1940577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07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08" name="Shape 408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09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Shape 410"/>
          <p:cNvSpPr/>
          <p:nvPr/>
        </p:nvSpPr>
        <p:spPr>
          <a:xfrm>
            <a:off x="614402" y="1764600"/>
            <a:ext cx="7915196" cy="1594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Our Updates Process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Main Installation (Dev and Staging)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13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Shape 414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15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Shape 416"/>
          <p:cNvSpPr/>
          <p:nvPr/>
        </p:nvSpPr>
        <p:spPr>
          <a:xfrm>
            <a:off x="614402" y="1764600"/>
            <a:ext cx="7915196" cy="2032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Our Updates Process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Main Installation (Dev and Staging)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Our Update Plugin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19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wc2017-capit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3366" y="457796"/>
            <a:ext cx="8028613" cy="5942408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Shape 421"/>
          <p:cNvSpPr/>
          <p:nvPr/>
        </p:nvSpPr>
        <p:spPr>
          <a:xfrm>
            <a:off x="7784802" y="631725"/>
            <a:ext cx="201250" cy="216728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422" name="wc2017-nbp-updateplugin.png"/>
          <p:cNvPicPr>
            <a:picLocks noChangeAspect="1"/>
          </p:cNvPicPr>
          <p:nvPr/>
        </p:nvPicPr>
        <p:blipFill>
          <a:blip r:embed="rId5">
            <a:extLst/>
          </a:blip>
          <a:srcRect l="12569"/>
          <a:stretch>
            <a:fillRect/>
          </a:stretch>
        </p:blipFill>
        <p:spPr>
          <a:xfrm>
            <a:off x="1110514" y="14187"/>
            <a:ext cx="10384278" cy="88380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25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Shape 426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27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Shape 428"/>
          <p:cNvSpPr/>
          <p:nvPr/>
        </p:nvSpPr>
        <p:spPr>
          <a:xfrm>
            <a:off x="614402" y="1764600"/>
            <a:ext cx="7915196" cy="2870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Another application:</a:t>
            </a:r>
          </a:p>
          <a:p>
            <a:pPr>
              <a:defRPr sz="4000">
                <a:solidFill>
                  <a:srgbClr val="FFFFFF"/>
                </a:solidFill>
              </a:defRPr>
            </a:pPr>
            <a:endParaRPr/>
          </a:p>
          <a:p>
            <a:pPr algn="ctr">
              <a:defRPr sz="4800">
                <a:solidFill>
                  <a:srgbClr val="A7A7A7"/>
                </a:solidFill>
              </a:defRPr>
            </a:pPr>
            <a:r>
              <a:t>Marketing Websites.</a:t>
            </a:r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31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Shape 432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33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Shape 434"/>
          <p:cNvSpPr/>
          <p:nvPr/>
        </p:nvSpPr>
        <p:spPr>
          <a:xfrm>
            <a:off x="614402" y="1764600"/>
            <a:ext cx="7915196" cy="154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80-120 pages, clean design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37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38" name="Shape 438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39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Shape 440"/>
          <p:cNvSpPr/>
          <p:nvPr/>
        </p:nvSpPr>
        <p:spPr>
          <a:xfrm>
            <a:off x="614402" y="1764600"/>
            <a:ext cx="7915196" cy="2032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80-120 pages, clean design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Multiple navigation menus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43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Shape 444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45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Shape 446"/>
          <p:cNvSpPr/>
          <p:nvPr/>
        </p:nvSpPr>
        <p:spPr>
          <a:xfrm>
            <a:off x="614402" y="1764600"/>
            <a:ext cx="7915196" cy="2514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80-120 pages, clean design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Multiple navigation menus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Sliders with CTAs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49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50" name="Shape 450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51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52" name="Shape 452"/>
          <p:cNvSpPr/>
          <p:nvPr/>
        </p:nvSpPr>
        <p:spPr>
          <a:xfrm>
            <a:off x="614402" y="1764600"/>
            <a:ext cx="7915196" cy="3911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80-120 pages, clean design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Multiple navigation menus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Sliders with CTAs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Content Sections: Portfolio, Team/Bios</a:t>
            </a:r>
          </a:p>
          <a:p>
            <a:pPr>
              <a:defRPr sz="3000">
                <a:solidFill>
                  <a:srgbClr val="AAAAAA"/>
                </a:solidFill>
              </a:defRPr>
            </a:pPr>
            <a:endParaRPr/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55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Shape 456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57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58" name="Shape 458"/>
          <p:cNvSpPr/>
          <p:nvPr/>
        </p:nvSpPr>
        <p:spPr>
          <a:xfrm>
            <a:off x="614402" y="1764600"/>
            <a:ext cx="7915196" cy="3911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80-120 pages, clean design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Multiple navigation menus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Sliders with CTAs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Content Sections: Portfolio, Team/Bios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Blog, Whitepapers, Resources</a:t>
            </a:r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61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Shape 462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63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64" name="Shape 464"/>
          <p:cNvSpPr/>
          <p:nvPr/>
        </p:nvSpPr>
        <p:spPr>
          <a:xfrm>
            <a:off x="614402" y="1764600"/>
            <a:ext cx="7915196" cy="154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Our WordPress Environment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WordPress 2017 bundled theme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67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Shape 468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69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70" name="Shape 470"/>
          <p:cNvSpPr/>
          <p:nvPr/>
        </p:nvSpPr>
        <p:spPr>
          <a:xfrm>
            <a:off x="614402" y="1764600"/>
            <a:ext cx="7915196" cy="2032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Our WordPress Environment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WordPress 2017 bundled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Our custom Child Theme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73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74" name="Shape 474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75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Shape 476"/>
          <p:cNvSpPr/>
          <p:nvPr/>
        </p:nvSpPr>
        <p:spPr>
          <a:xfrm>
            <a:off x="614402" y="1764600"/>
            <a:ext cx="7915196" cy="2514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Our WordPress Environment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WordPress 2017 bundled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Our custom Child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Our Grandchild Theme plugin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79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80" name="Shape 480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81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482" name="Shape 482"/>
          <p:cNvSpPr/>
          <p:nvPr/>
        </p:nvSpPr>
        <p:spPr>
          <a:xfrm>
            <a:off x="614402" y="1764600"/>
            <a:ext cx="7915196" cy="3429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Our WordPress Environment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WordPress 2017 bundled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Our custom Child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Our Grandchild Theme plugin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AAAAA"/>
                </a:solidFill>
              </a:defRPr>
            </a:pPr>
            <a:r>
              <a:t>Advanced Custom Fields plugin</a:t>
            </a:r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85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86" name="jpt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491" y="0"/>
            <a:ext cx="715101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89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jpt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491" y="0"/>
            <a:ext cx="715101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93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94" name="psc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491" y="0"/>
            <a:ext cx="715101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497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98" name="psc2.png"/>
          <p:cNvPicPr>
            <a:picLocks noChangeAspect="1"/>
          </p:cNvPicPr>
          <p:nvPr/>
        </p:nvPicPr>
        <p:blipFill>
          <a:blip r:embed="rId3">
            <a:extLst/>
          </a:blip>
          <a:srcRect l="3814" r="3814"/>
          <a:stretch>
            <a:fillRect/>
          </a:stretch>
        </p:blipFill>
        <p:spPr>
          <a:xfrm>
            <a:off x="1123491" y="0"/>
            <a:ext cx="715101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01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hil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491" y="0"/>
            <a:ext cx="715101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05" name="jpt1.png"/>
          <p:cNvPicPr>
            <a:picLocks noChangeAspect="1"/>
          </p:cNvPicPr>
          <p:nvPr/>
        </p:nvPicPr>
        <p:blipFill>
          <a:blip r:embed="rId2">
            <a:extLst/>
          </a:blip>
          <a:srcRect b="62582"/>
          <a:stretch>
            <a:fillRect/>
          </a:stretch>
        </p:blipFill>
        <p:spPr>
          <a:xfrm>
            <a:off x="-423098" y="-8554"/>
            <a:ext cx="9709984" cy="348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6" name="psc1.png"/>
          <p:cNvPicPr>
            <a:picLocks noChangeAspect="1"/>
          </p:cNvPicPr>
          <p:nvPr/>
        </p:nvPicPr>
        <p:blipFill>
          <a:blip r:embed="rId3">
            <a:extLst/>
          </a:blip>
          <a:srcRect b="68022"/>
          <a:stretch>
            <a:fillRect/>
          </a:stretch>
        </p:blipFill>
        <p:spPr>
          <a:xfrm>
            <a:off x="-922933" y="2447312"/>
            <a:ext cx="10990014" cy="33703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07" name="hil1.png"/>
          <p:cNvPicPr>
            <a:picLocks noChangeAspect="1"/>
          </p:cNvPicPr>
          <p:nvPr/>
        </p:nvPicPr>
        <p:blipFill>
          <a:blip r:embed="rId4">
            <a:extLst/>
          </a:blip>
          <a:srcRect b="80111"/>
          <a:stretch>
            <a:fillRect/>
          </a:stretch>
        </p:blipFill>
        <p:spPr>
          <a:xfrm>
            <a:off x="-558491" y="4860759"/>
            <a:ext cx="10990015" cy="2096178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Shape 508"/>
          <p:cNvSpPr/>
          <p:nvPr/>
        </p:nvSpPr>
        <p:spPr>
          <a:xfrm>
            <a:off x="-4564" y="20555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09" name="Shape 509"/>
          <p:cNvSpPr/>
          <p:nvPr/>
        </p:nvSpPr>
        <p:spPr>
          <a:xfrm>
            <a:off x="-4564" y="4437159"/>
            <a:ext cx="9153128" cy="42068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510" name="logo-tagline-whbg.png"/>
          <p:cNvPicPr>
            <a:picLocks noChangeAspect="1"/>
          </p:cNvPicPr>
          <p:nvPr/>
        </p:nvPicPr>
        <p:blipFill>
          <a:blip r:embed="rId5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Shape 511"/>
          <p:cNvSpPr/>
          <p:nvPr/>
        </p:nvSpPr>
        <p:spPr>
          <a:xfrm>
            <a:off x="-5792" y="2060456"/>
            <a:ext cx="9518799" cy="4819066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14" name="jpt1.png"/>
          <p:cNvPicPr>
            <a:picLocks noChangeAspect="1"/>
          </p:cNvPicPr>
          <p:nvPr/>
        </p:nvPicPr>
        <p:blipFill>
          <a:blip r:embed="rId2">
            <a:extLst/>
          </a:blip>
          <a:srcRect b="62582"/>
          <a:stretch>
            <a:fillRect/>
          </a:stretch>
        </p:blipFill>
        <p:spPr>
          <a:xfrm>
            <a:off x="-423098" y="-8554"/>
            <a:ext cx="9709984" cy="348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psc1.png"/>
          <p:cNvPicPr>
            <a:picLocks noChangeAspect="1"/>
          </p:cNvPicPr>
          <p:nvPr/>
        </p:nvPicPr>
        <p:blipFill>
          <a:blip r:embed="rId3">
            <a:extLst/>
          </a:blip>
          <a:srcRect b="68022"/>
          <a:stretch>
            <a:fillRect/>
          </a:stretch>
        </p:blipFill>
        <p:spPr>
          <a:xfrm>
            <a:off x="-922933" y="2447312"/>
            <a:ext cx="10990014" cy="33703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16" name="hil1.png"/>
          <p:cNvPicPr>
            <a:picLocks noChangeAspect="1"/>
          </p:cNvPicPr>
          <p:nvPr/>
        </p:nvPicPr>
        <p:blipFill>
          <a:blip r:embed="rId4">
            <a:extLst/>
          </a:blip>
          <a:srcRect b="80111"/>
          <a:stretch>
            <a:fillRect/>
          </a:stretch>
        </p:blipFill>
        <p:spPr>
          <a:xfrm>
            <a:off x="-558491" y="4860759"/>
            <a:ext cx="10990015" cy="2096178"/>
          </a:xfrm>
          <a:prstGeom prst="rect">
            <a:avLst/>
          </a:prstGeom>
          <a:ln w="12700">
            <a:miter lim="400000"/>
          </a:ln>
        </p:spPr>
      </p:pic>
      <p:sp>
        <p:nvSpPr>
          <p:cNvPr id="517" name="Shape 517"/>
          <p:cNvSpPr/>
          <p:nvPr/>
        </p:nvSpPr>
        <p:spPr>
          <a:xfrm>
            <a:off x="-4564" y="20555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18" name="Shape 518"/>
          <p:cNvSpPr/>
          <p:nvPr/>
        </p:nvSpPr>
        <p:spPr>
          <a:xfrm>
            <a:off x="-4564" y="4437159"/>
            <a:ext cx="9153128" cy="42068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519" name="logo-tagline-whbg.png"/>
          <p:cNvPicPr>
            <a:picLocks noChangeAspect="1"/>
          </p:cNvPicPr>
          <p:nvPr/>
        </p:nvPicPr>
        <p:blipFill>
          <a:blip r:embed="rId5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20" name="Shape 520"/>
          <p:cNvSpPr/>
          <p:nvPr/>
        </p:nvSpPr>
        <p:spPr>
          <a:xfrm>
            <a:off x="-5792" y="4420672"/>
            <a:ext cx="9518799" cy="2458850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1" name="Shape 521"/>
          <p:cNvSpPr/>
          <p:nvPr/>
        </p:nvSpPr>
        <p:spPr>
          <a:xfrm>
            <a:off x="-5792" y="26472"/>
            <a:ext cx="9518799" cy="2458850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24" name="jpt1.png"/>
          <p:cNvPicPr>
            <a:picLocks noChangeAspect="1"/>
          </p:cNvPicPr>
          <p:nvPr/>
        </p:nvPicPr>
        <p:blipFill>
          <a:blip r:embed="rId2">
            <a:extLst/>
          </a:blip>
          <a:srcRect b="62582"/>
          <a:stretch>
            <a:fillRect/>
          </a:stretch>
        </p:blipFill>
        <p:spPr>
          <a:xfrm>
            <a:off x="-423098" y="-8554"/>
            <a:ext cx="9709984" cy="348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5" name="psc1.png"/>
          <p:cNvPicPr>
            <a:picLocks noChangeAspect="1"/>
          </p:cNvPicPr>
          <p:nvPr/>
        </p:nvPicPr>
        <p:blipFill>
          <a:blip r:embed="rId3">
            <a:extLst/>
          </a:blip>
          <a:srcRect b="68022"/>
          <a:stretch>
            <a:fillRect/>
          </a:stretch>
        </p:blipFill>
        <p:spPr>
          <a:xfrm>
            <a:off x="-922933" y="2447312"/>
            <a:ext cx="10990014" cy="33703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hil1.png"/>
          <p:cNvPicPr>
            <a:picLocks noChangeAspect="1"/>
          </p:cNvPicPr>
          <p:nvPr/>
        </p:nvPicPr>
        <p:blipFill>
          <a:blip r:embed="rId4">
            <a:extLst/>
          </a:blip>
          <a:srcRect b="80111"/>
          <a:stretch>
            <a:fillRect/>
          </a:stretch>
        </p:blipFill>
        <p:spPr>
          <a:xfrm>
            <a:off x="-558491" y="4860759"/>
            <a:ext cx="10990015" cy="2096178"/>
          </a:xfrm>
          <a:prstGeom prst="rect">
            <a:avLst/>
          </a:prstGeom>
          <a:ln w="12700">
            <a:miter lim="400000"/>
          </a:ln>
        </p:spPr>
      </p:pic>
      <p:sp>
        <p:nvSpPr>
          <p:cNvPr id="527" name="Shape 527"/>
          <p:cNvSpPr/>
          <p:nvPr/>
        </p:nvSpPr>
        <p:spPr>
          <a:xfrm>
            <a:off x="-4564" y="20555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28" name="Shape 528"/>
          <p:cNvSpPr/>
          <p:nvPr/>
        </p:nvSpPr>
        <p:spPr>
          <a:xfrm>
            <a:off x="-4564" y="4437159"/>
            <a:ext cx="9153128" cy="42068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529" name="logo-tagline-whbg.png"/>
          <p:cNvPicPr>
            <a:picLocks noChangeAspect="1"/>
          </p:cNvPicPr>
          <p:nvPr/>
        </p:nvPicPr>
        <p:blipFill>
          <a:blip r:embed="rId5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30" name="Shape 530"/>
          <p:cNvSpPr/>
          <p:nvPr/>
        </p:nvSpPr>
        <p:spPr>
          <a:xfrm>
            <a:off x="-5792" y="-17383"/>
            <a:ext cx="9518799" cy="4877605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33" name="jpt1.png"/>
          <p:cNvPicPr>
            <a:picLocks noChangeAspect="1"/>
          </p:cNvPicPr>
          <p:nvPr/>
        </p:nvPicPr>
        <p:blipFill>
          <a:blip r:embed="rId2">
            <a:extLst/>
          </a:blip>
          <a:srcRect t="57702" b="17386"/>
          <a:stretch>
            <a:fillRect/>
          </a:stretch>
        </p:blipFill>
        <p:spPr>
          <a:xfrm>
            <a:off x="-558490" y="-1638"/>
            <a:ext cx="10990014" cy="26255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psc1.png"/>
          <p:cNvPicPr>
            <a:picLocks noChangeAspect="1"/>
          </p:cNvPicPr>
          <p:nvPr/>
        </p:nvPicPr>
        <p:blipFill>
          <a:blip r:embed="rId3">
            <a:extLst/>
          </a:blip>
          <a:srcRect t="50579" b="28632"/>
          <a:stretch>
            <a:fillRect/>
          </a:stretch>
        </p:blipFill>
        <p:spPr>
          <a:xfrm>
            <a:off x="-558490" y="2502053"/>
            <a:ext cx="10990014" cy="21909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hil1.png"/>
          <p:cNvPicPr>
            <a:picLocks noChangeAspect="1"/>
          </p:cNvPicPr>
          <p:nvPr/>
        </p:nvPicPr>
        <p:blipFill>
          <a:blip r:embed="rId4">
            <a:extLst/>
          </a:blip>
          <a:srcRect t="34526" b="47321"/>
          <a:stretch>
            <a:fillRect/>
          </a:stretch>
        </p:blipFill>
        <p:spPr>
          <a:xfrm>
            <a:off x="-558491" y="4943706"/>
            <a:ext cx="10990014" cy="1913218"/>
          </a:xfrm>
          <a:prstGeom prst="rect">
            <a:avLst/>
          </a:prstGeom>
          <a:ln w="12700">
            <a:miter lim="400000"/>
          </a:ln>
        </p:spPr>
      </p:pic>
      <p:sp>
        <p:nvSpPr>
          <p:cNvPr id="536" name="Shape 536"/>
          <p:cNvSpPr/>
          <p:nvPr/>
        </p:nvSpPr>
        <p:spPr>
          <a:xfrm>
            <a:off x="-4564" y="21063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7" name="Shape 537"/>
          <p:cNvSpPr/>
          <p:nvPr/>
        </p:nvSpPr>
        <p:spPr>
          <a:xfrm>
            <a:off x="-4564" y="47098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538" name="logo-tagline-whbg.png"/>
          <p:cNvPicPr>
            <a:picLocks noChangeAspect="1"/>
          </p:cNvPicPr>
          <p:nvPr/>
        </p:nvPicPr>
        <p:blipFill>
          <a:blip r:embed="rId5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39" name="Shape 539"/>
          <p:cNvSpPr/>
          <p:nvPr/>
        </p:nvSpPr>
        <p:spPr>
          <a:xfrm>
            <a:off x="-5792" y="2110710"/>
            <a:ext cx="9518799" cy="4768812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Shape 541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42" name="jpt1.png"/>
          <p:cNvPicPr>
            <a:picLocks noChangeAspect="1"/>
          </p:cNvPicPr>
          <p:nvPr/>
        </p:nvPicPr>
        <p:blipFill>
          <a:blip r:embed="rId2">
            <a:extLst/>
          </a:blip>
          <a:srcRect t="57702" b="17386"/>
          <a:stretch>
            <a:fillRect/>
          </a:stretch>
        </p:blipFill>
        <p:spPr>
          <a:xfrm>
            <a:off x="-558490" y="-1638"/>
            <a:ext cx="10990014" cy="26255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3" name="psc1.png"/>
          <p:cNvPicPr>
            <a:picLocks noChangeAspect="1"/>
          </p:cNvPicPr>
          <p:nvPr/>
        </p:nvPicPr>
        <p:blipFill>
          <a:blip r:embed="rId3">
            <a:extLst/>
          </a:blip>
          <a:srcRect t="50579" b="28632"/>
          <a:stretch>
            <a:fillRect/>
          </a:stretch>
        </p:blipFill>
        <p:spPr>
          <a:xfrm>
            <a:off x="-558490" y="2502053"/>
            <a:ext cx="10990014" cy="21909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44" name="hil1.png"/>
          <p:cNvPicPr>
            <a:picLocks noChangeAspect="1"/>
          </p:cNvPicPr>
          <p:nvPr/>
        </p:nvPicPr>
        <p:blipFill>
          <a:blip r:embed="rId4">
            <a:extLst/>
          </a:blip>
          <a:srcRect t="34526" b="47321"/>
          <a:stretch>
            <a:fillRect/>
          </a:stretch>
        </p:blipFill>
        <p:spPr>
          <a:xfrm>
            <a:off x="-558491" y="4943706"/>
            <a:ext cx="10990014" cy="1913218"/>
          </a:xfrm>
          <a:prstGeom prst="rect">
            <a:avLst/>
          </a:prstGeom>
          <a:ln w="12700">
            <a:miter lim="400000"/>
          </a:ln>
        </p:spPr>
      </p:pic>
      <p:sp>
        <p:nvSpPr>
          <p:cNvPr id="545" name="Shape 545"/>
          <p:cNvSpPr/>
          <p:nvPr/>
        </p:nvSpPr>
        <p:spPr>
          <a:xfrm>
            <a:off x="-4564" y="21063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46" name="Shape 546"/>
          <p:cNvSpPr/>
          <p:nvPr/>
        </p:nvSpPr>
        <p:spPr>
          <a:xfrm>
            <a:off x="-4564" y="47098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547" name="logo-tagline-whbg.png"/>
          <p:cNvPicPr>
            <a:picLocks noChangeAspect="1"/>
          </p:cNvPicPr>
          <p:nvPr/>
        </p:nvPicPr>
        <p:blipFill>
          <a:blip r:embed="rId5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Shape 548"/>
          <p:cNvSpPr/>
          <p:nvPr/>
        </p:nvSpPr>
        <p:spPr>
          <a:xfrm>
            <a:off x="-5792" y="4688374"/>
            <a:ext cx="9518799" cy="2191148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49" name="Shape 549"/>
          <p:cNvSpPr/>
          <p:nvPr/>
        </p:nvSpPr>
        <p:spPr>
          <a:xfrm>
            <a:off x="-5792" y="-89207"/>
            <a:ext cx="9518799" cy="2625329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Shape 551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52" name="jpt1.png"/>
          <p:cNvPicPr>
            <a:picLocks noChangeAspect="1"/>
          </p:cNvPicPr>
          <p:nvPr/>
        </p:nvPicPr>
        <p:blipFill>
          <a:blip r:embed="rId2">
            <a:extLst/>
          </a:blip>
          <a:srcRect t="57702" b="17386"/>
          <a:stretch>
            <a:fillRect/>
          </a:stretch>
        </p:blipFill>
        <p:spPr>
          <a:xfrm>
            <a:off x="-558490" y="-1638"/>
            <a:ext cx="10990014" cy="26255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3" name="psc1.png"/>
          <p:cNvPicPr>
            <a:picLocks noChangeAspect="1"/>
          </p:cNvPicPr>
          <p:nvPr/>
        </p:nvPicPr>
        <p:blipFill>
          <a:blip r:embed="rId3">
            <a:extLst/>
          </a:blip>
          <a:srcRect t="50579" b="28632"/>
          <a:stretch>
            <a:fillRect/>
          </a:stretch>
        </p:blipFill>
        <p:spPr>
          <a:xfrm>
            <a:off x="-558490" y="2502053"/>
            <a:ext cx="10990014" cy="21909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54" name="hil1.png"/>
          <p:cNvPicPr>
            <a:picLocks noChangeAspect="1"/>
          </p:cNvPicPr>
          <p:nvPr/>
        </p:nvPicPr>
        <p:blipFill>
          <a:blip r:embed="rId4">
            <a:extLst/>
          </a:blip>
          <a:srcRect t="34526" b="47321"/>
          <a:stretch>
            <a:fillRect/>
          </a:stretch>
        </p:blipFill>
        <p:spPr>
          <a:xfrm>
            <a:off x="-558491" y="4943706"/>
            <a:ext cx="10990014" cy="1913218"/>
          </a:xfrm>
          <a:prstGeom prst="rect">
            <a:avLst/>
          </a:prstGeom>
          <a:ln w="12700">
            <a:miter lim="400000"/>
          </a:ln>
        </p:spPr>
      </p:pic>
      <p:sp>
        <p:nvSpPr>
          <p:cNvPr id="555" name="Shape 555"/>
          <p:cNvSpPr/>
          <p:nvPr/>
        </p:nvSpPr>
        <p:spPr>
          <a:xfrm>
            <a:off x="-4564" y="21063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56" name="Shape 556"/>
          <p:cNvSpPr/>
          <p:nvPr/>
        </p:nvSpPr>
        <p:spPr>
          <a:xfrm>
            <a:off x="-4564" y="47098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557" name="logo-tagline-whbg.png"/>
          <p:cNvPicPr>
            <a:picLocks noChangeAspect="1"/>
          </p:cNvPicPr>
          <p:nvPr/>
        </p:nvPicPr>
        <p:blipFill>
          <a:blip r:embed="rId5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58" name="Shape 558"/>
          <p:cNvSpPr/>
          <p:nvPr/>
        </p:nvSpPr>
        <p:spPr>
          <a:xfrm>
            <a:off x="-5792" y="-21522"/>
            <a:ext cx="9518799" cy="5077007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61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562" name="psc2.png"/>
          <p:cNvPicPr>
            <a:picLocks noChangeAspect="1"/>
          </p:cNvPicPr>
          <p:nvPr/>
        </p:nvPicPr>
        <p:blipFill>
          <a:blip r:embed="rId3">
            <a:extLst/>
          </a:blip>
          <a:srcRect l="3814" t="52278" r="3814" b="21994"/>
          <a:stretch>
            <a:fillRect/>
          </a:stretch>
        </p:blipFill>
        <p:spPr>
          <a:xfrm>
            <a:off x="-6372" y="3520479"/>
            <a:ext cx="9156844" cy="2259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jpt2.png"/>
          <p:cNvPicPr>
            <a:picLocks noChangeAspect="1"/>
          </p:cNvPicPr>
          <p:nvPr/>
        </p:nvPicPr>
        <p:blipFill>
          <a:blip r:embed="rId4">
            <a:extLst/>
          </a:blip>
          <a:srcRect t="67345"/>
          <a:stretch>
            <a:fillRect/>
          </a:stretch>
        </p:blipFill>
        <p:spPr>
          <a:xfrm>
            <a:off x="-6288" y="308180"/>
            <a:ext cx="9156696" cy="2867558"/>
          </a:xfrm>
          <a:prstGeom prst="rect">
            <a:avLst/>
          </a:prstGeom>
          <a:ln w="12700">
            <a:miter lim="400000"/>
          </a:ln>
        </p:spPr>
      </p:pic>
      <p:sp>
        <p:nvSpPr>
          <p:cNvPr id="564" name="Shape 564"/>
          <p:cNvSpPr/>
          <p:nvPr/>
        </p:nvSpPr>
        <p:spPr>
          <a:xfrm>
            <a:off x="-4564" y="31096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5" name="Shape 565"/>
          <p:cNvSpPr/>
          <p:nvPr/>
        </p:nvSpPr>
        <p:spPr>
          <a:xfrm>
            <a:off x="-5792" y="3114506"/>
            <a:ext cx="9518799" cy="3765016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68" name="logo-tagline-whbg.png"/>
          <p:cNvPicPr>
            <a:picLocks noChangeAspect="1"/>
          </p:cNvPicPr>
          <p:nvPr/>
        </p:nvPicPr>
        <p:blipFill>
          <a:blip r:embed="rId2">
            <a:extLst/>
          </a:blip>
          <a:srcRect r="84232"/>
          <a:stretch>
            <a:fillRect/>
          </a:stretch>
        </p:blipFill>
        <p:spPr>
          <a:xfrm>
            <a:off x="144561" y="6312175"/>
            <a:ext cx="395765" cy="420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" name="psc2.png"/>
          <p:cNvPicPr>
            <a:picLocks noChangeAspect="1"/>
          </p:cNvPicPr>
          <p:nvPr/>
        </p:nvPicPr>
        <p:blipFill>
          <a:blip r:embed="rId3">
            <a:extLst/>
          </a:blip>
          <a:srcRect l="3814" t="52278" r="3814" b="21994"/>
          <a:stretch>
            <a:fillRect/>
          </a:stretch>
        </p:blipFill>
        <p:spPr>
          <a:xfrm>
            <a:off x="-6372" y="3520479"/>
            <a:ext cx="9156844" cy="2259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" name="jpt2.png"/>
          <p:cNvPicPr>
            <a:picLocks noChangeAspect="1"/>
          </p:cNvPicPr>
          <p:nvPr/>
        </p:nvPicPr>
        <p:blipFill>
          <a:blip r:embed="rId4">
            <a:extLst/>
          </a:blip>
          <a:srcRect t="67345"/>
          <a:stretch>
            <a:fillRect/>
          </a:stretch>
        </p:blipFill>
        <p:spPr>
          <a:xfrm>
            <a:off x="-6288" y="308180"/>
            <a:ext cx="9156696" cy="2867558"/>
          </a:xfrm>
          <a:prstGeom prst="rect">
            <a:avLst/>
          </a:prstGeom>
          <a:ln w="12700">
            <a:miter lim="400000"/>
          </a:ln>
        </p:spPr>
      </p:pic>
      <p:sp>
        <p:nvSpPr>
          <p:cNvPr id="571" name="Shape 571"/>
          <p:cNvSpPr/>
          <p:nvPr/>
        </p:nvSpPr>
        <p:spPr>
          <a:xfrm>
            <a:off x="-4564" y="3109608"/>
            <a:ext cx="9153128" cy="42068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2" name="Shape 572"/>
          <p:cNvSpPr/>
          <p:nvPr/>
        </p:nvSpPr>
        <p:spPr>
          <a:xfrm>
            <a:off x="-18492" y="-51716"/>
            <a:ext cx="9518799" cy="3587215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75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576" name="Shape 576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77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78" name="Shape 578"/>
          <p:cNvSpPr/>
          <p:nvPr/>
        </p:nvSpPr>
        <p:spPr>
          <a:xfrm>
            <a:off x="614402" y="1764600"/>
            <a:ext cx="7915196" cy="1112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How to Streamline Development 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7A7A7"/>
                </a:solidFill>
              </a:defRPr>
            </a:pPr>
            <a:r>
              <a:t>Identify common elements</a:t>
            </a:r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81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582" name="Shape 582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83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Shape 584"/>
          <p:cNvSpPr/>
          <p:nvPr/>
        </p:nvSpPr>
        <p:spPr>
          <a:xfrm>
            <a:off x="614402" y="1764600"/>
            <a:ext cx="7915196" cy="1594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How to Streamline Development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Identify 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7A7A7"/>
                </a:solidFill>
              </a:defRPr>
            </a:pPr>
            <a:r>
              <a:t>Select/Install your Parent Theme</a:t>
            </a:r>
          </a:p>
        </p:txBody>
      </p: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87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588" name="Shape 588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89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90" name="Shape 590"/>
          <p:cNvSpPr/>
          <p:nvPr/>
        </p:nvSpPr>
        <p:spPr>
          <a:xfrm>
            <a:off x="614402" y="1764600"/>
            <a:ext cx="7915196" cy="2077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How to Streamline Development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Identify 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Select/Install your Parent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7A7A7"/>
                </a:solidFill>
              </a:defRPr>
            </a:pPr>
            <a:r>
              <a:t>Build Child Theme to support ongoing needs</a:t>
            </a:r>
          </a:p>
        </p:txBody>
      </p: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93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Shape 594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95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596" name="Shape 596"/>
          <p:cNvSpPr/>
          <p:nvPr/>
        </p:nvSpPr>
        <p:spPr>
          <a:xfrm>
            <a:off x="614402" y="1764600"/>
            <a:ext cx="7915196" cy="2560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How to Streamline Development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Identify 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Select/Install your Parent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Build Child Theme to support ongoing needs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7A7A7"/>
                </a:solidFill>
              </a:defRPr>
            </a:pPr>
            <a:r>
              <a:t>Build Grandchild Theme to specific needs</a:t>
            </a:r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Shape 59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599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600" name="Shape 600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01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602" name="Shape 602"/>
          <p:cNvSpPr/>
          <p:nvPr/>
        </p:nvSpPr>
        <p:spPr>
          <a:xfrm>
            <a:off x="614402" y="1764600"/>
            <a:ext cx="7915196" cy="4394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How to Streamline Development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Identify common elements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Select/Install your Parent Theme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Build Child Theme to support ongoing needs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535353"/>
                </a:solidFill>
              </a:defRPr>
            </a:pPr>
            <a:r>
              <a:t>Build Grandchild Theme to specific needs</a:t>
            </a:r>
          </a:p>
          <a:p>
            <a:pPr marL="280736" indent="-280736">
              <a:buSzPct val="100000"/>
              <a:buChar char="-"/>
              <a:defRPr sz="3000">
                <a:solidFill>
                  <a:srgbClr val="A7A7A7"/>
                </a:solidFill>
              </a:defRPr>
            </a:pPr>
            <a:r>
              <a:t>Build Updates process</a:t>
            </a:r>
          </a:p>
          <a:p>
            <a:pPr>
              <a:defRPr sz="3000">
                <a:solidFill>
                  <a:srgbClr val="AAAAAA"/>
                </a:solidFill>
              </a:defRPr>
            </a:pPr>
            <a:endParaRPr/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604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05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606" name="Shape 606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07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608" name="Shape 608"/>
          <p:cNvSpPr/>
          <p:nvPr/>
        </p:nvSpPr>
        <p:spPr>
          <a:xfrm>
            <a:off x="614402" y="1764600"/>
            <a:ext cx="7915196" cy="2870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The Reason:</a:t>
            </a:r>
          </a:p>
          <a:p>
            <a:pPr>
              <a:defRPr sz="4000">
                <a:solidFill>
                  <a:srgbClr val="FFFFFF"/>
                </a:solidFill>
              </a:defRPr>
            </a:pPr>
            <a:endParaRPr/>
          </a:p>
          <a:p>
            <a:pPr algn="ctr">
              <a:defRPr sz="4800">
                <a:solidFill>
                  <a:srgbClr val="FFFFFF"/>
                </a:solidFill>
              </a:defRPr>
            </a:pPr>
            <a:endParaRPr/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Shape 610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11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612" name="Shape 612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13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614" name="Shape 614"/>
          <p:cNvSpPr/>
          <p:nvPr/>
        </p:nvSpPr>
        <p:spPr>
          <a:xfrm>
            <a:off x="614402" y="1764600"/>
            <a:ext cx="7915196" cy="3619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The Reason:</a:t>
            </a:r>
          </a:p>
          <a:p>
            <a:pPr>
              <a:defRPr sz="4000">
                <a:solidFill>
                  <a:srgbClr val="FFFFFF"/>
                </a:solidFill>
              </a:defRPr>
            </a:pPr>
            <a:endParaRPr/>
          </a:p>
          <a:p>
            <a:pPr algn="ctr">
              <a:defRPr sz="4800">
                <a:solidFill>
                  <a:srgbClr val="FFFFFF"/>
                </a:solidFill>
              </a:defRPr>
            </a:pPr>
            <a:r>
              <a:rPr>
                <a:solidFill>
                  <a:srgbClr val="A7A7A7"/>
                </a:solidFill>
              </a:rPr>
              <a:t>Don’t build a website.</a:t>
            </a:r>
            <a:r>
              <a:t/>
            </a:r>
            <a:br/>
            <a:endParaRPr/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17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618" name="Shape 618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19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620" name="Shape 620"/>
          <p:cNvSpPr/>
          <p:nvPr/>
        </p:nvSpPr>
        <p:spPr>
          <a:xfrm>
            <a:off x="614402" y="1764600"/>
            <a:ext cx="7915196" cy="3619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The Reason:</a:t>
            </a:r>
          </a:p>
          <a:p>
            <a:pPr>
              <a:defRPr sz="4000">
                <a:solidFill>
                  <a:srgbClr val="FFFFFF"/>
                </a:solidFill>
              </a:defRPr>
            </a:pPr>
            <a:endParaRPr/>
          </a:p>
          <a:p>
            <a:pPr algn="ctr">
              <a:defRPr sz="4800">
                <a:solidFill>
                  <a:srgbClr val="FFFFFF"/>
                </a:solidFill>
              </a:defRPr>
            </a:pPr>
            <a:r>
              <a:rPr>
                <a:solidFill>
                  <a:srgbClr val="535353"/>
                </a:solidFill>
              </a:rPr>
              <a:t>Don’t build a website.</a:t>
            </a:r>
            <a:r>
              <a:t/>
            </a:r>
            <a:br/>
            <a:r>
              <a:rPr>
                <a:solidFill>
                  <a:srgbClr val="A7A7A7"/>
                </a:solidFill>
              </a:rPr>
              <a:t>Build a web product.</a:t>
            </a:r>
          </a:p>
          <a:p>
            <a:pPr marL="280736" indent="-280736">
              <a:buSzPct val="100000"/>
              <a:buChar char="-"/>
              <a:defRPr sz="2800">
                <a:solidFill>
                  <a:srgbClr val="AAAAAA"/>
                </a:solidFill>
              </a:defRPr>
            </a:pPr>
            <a:endParaRPr>
              <a:solidFill>
                <a:srgbClr val="A7A7A7"/>
              </a:solidFill>
            </a:endParaRPr>
          </a:p>
        </p:txBody>
      </p:sp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Shape 622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23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624" name="Shape 624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25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626" name="Shape 626"/>
          <p:cNvSpPr/>
          <p:nvPr/>
        </p:nvSpPr>
        <p:spPr>
          <a:xfrm>
            <a:off x="614402" y="1764600"/>
            <a:ext cx="7915196" cy="28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rPr dirty="0"/>
              <a:t>Get the Grandchild Theme Plugin.</a:t>
            </a:r>
          </a:p>
          <a:p>
            <a:pPr>
              <a:defRPr sz="3000">
                <a:solidFill>
                  <a:srgbClr val="AAAAAA"/>
                </a:solidFill>
              </a:defRPr>
            </a:pPr>
            <a:r>
              <a:rPr dirty="0"/>
              <a:t>Try it. Use it. Give Feedback. Contribute.</a:t>
            </a:r>
          </a:p>
          <a:p>
            <a:pPr>
              <a:defRPr sz="2800">
                <a:solidFill>
                  <a:srgbClr val="AAAAAA"/>
                </a:solidFill>
              </a:defRPr>
            </a:pPr>
            <a:endParaRPr dirty="0"/>
          </a:p>
          <a:p>
            <a:pPr algn="ctr">
              <a:defRPr sz="3600">
                <a:solidFill>
                  <a:srgbClr val="FFFFFF"/>
                </a:solidFill>
              </a:defRPr>
            </a:pPr>
            <a:r>
              <a:rPr dirty="0"/>
              <a:t/>
            </a:r>
            <a:br>
              <a:rPr dirty="0"/>
            </a:br>
            <a:r>
              <a:rPr sz="4800" dirty="0">
                <a:uFill>
                  <a:solidFill>
                    <a:srgbClr val="0000FF"/>
                  </a:solidFill>
                </a:uFill>
              </a:rPr>
              <a:t>wc17.yourdesignonline.com</a:t>
            </a:r>
            <a:endParaRPr sz="4800" dirty="0">
              <a:uFill>
                <a:solidFill>
                  <a:srgbClr val="0000FF"/>
                </a:solidFill>
              </a:uFill>
              <a:hlinkClick r:id="rId4"/>
            </a:endParaRPr>
          </a:p>
        </p:txBody>
      </p:sp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Shape 628"/>
          <p:cNvSpPr/>
          <p:nvPr/>
        </p:nvSpPr>
        <p:spPr>
          <a:xfrm>
            <a:off x="-4564" y="-4604"/>
            <a:ext cx="9153128" cy="6867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29" name="banner-devices-rsz.jpg"/>
          <p:cNvPicPr>
            <a:picLocks noChangeAspect="1"/>
          </p:cNvPicPr>
          <p:nvPr/>
        </p:nvPicPr>
        <p:blipFill>
          <a:blip r:embed="rId2">
            <a:extLst/>
          </a:blip>
          <a:srcRect t="25950" b="47130"/>
          <a:stretch>
            <a:fillRect/>
          </a:stretch>
        </p:blipFill>
        <p:spPr>
          <a:xfrm>
            <a:off x="-11907" y="-8167"/>
            <a:ext cx="9167622" cy="1388171"/>
          </a:xfrm>
          <a:prstGeom prst="rect">
            <a:avLst/>
          </a:prstGeom>
          <a:ln w="12700">
            <a:miter lim="400000"/>
          </a:ln>
        </p:spPr>
      </p:pic>
      <p:sp>
        <p:nvSpPr>
          <p:cNvPr id="630" name="Shape 630"/>
          <p:cNvSpPr/>
          <p:nvPr/>
        </p:nvSpPr>
        <p:spPr>
          <a:xfrm>
            <a:off x="-16747" y="6156558"/>
            <a:ext cx="9177494" cy="73192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blurRad="38100" dist="23000" dir="5400000" rotWithShape="0">
              <a:srgbClr val="F0F0F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631" name="logo-tagline-whb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101" y="6312200"/>
            <a:ext cx="2509957" cy="420638"/>
          </a:xfrm>
          <a:prstGeom prst="rect">
            <a:avLst/>
          </a:prstGeom>
          <a:ln w="12700">
            <a:miter lim="400000"/>
          </a:ln>
        </p:spPr>
      </p:pic>
      <p:sp>
        <p:nvSpPr>
          <p:cNvPr id="632" name="Shape 632"/>
          <p:cNvSpPr/>
          <p:nvPr/>
        </p:nvSpPr>
        <p:spPr>
          <a:xfrm>
            <a:off x="614402" y="1764600"/>
            <a:ext cx="7915196" cy="269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rPr dirty="0"/>
              <a:t>Keep in touch.</a:t>
            </a:r>
          </a:p>
          <a:p>
            <a:pPr>
              <a:defRPr sz="3000">
                <a:solidFill>
                  <a:srgbClr val="AAAAAA"/>
                </a:solidFill>
              </a:defRPr>
            </a:pPr>
            <a:r>
              <a:rPr dirty="0"/>
              <a:t>Questions. Feedback. Contributions.</a:t>
            </a:r>
          </a:p>
          <a:p>
            <a:pPr>
              <a:defRPr sz="2800">
                <a:solidFill>
                  <a:srgbClr val="AAAAAA"/>
                </a:solidFill>
              </a:defRPr>
            </a:pPr>
            <a:endParaRPr dirty="0"/>
          </a:p>
          <a:p>
            <a:pPr algn="ctr">
              <a:defRPr sz="3600">
                <a:solidFill>
                  <a:srgbClr val="FFFFFF"/>
                </a:solidFill>
              </a:defRPr>
            </a:pPr>
            <a:r>
              <a:rPr dirty="0"/>
              <a:t/>
            </a:r>
            <a:br>
              <a:rPr dirty="0"/>
            </a:br>
            <a:r>
              <a:rPr sz="4000" dirty="0">
                <a:uFill>
                  <a:solidFill>
                    <a:srgbClr val="0000FF"/>
                  </a:solidFill>
                </a:uFill>
              </a:rPr>
              <a:t>wordcamp@yourdesignonline.com</a:t>
            </a:r>
            <a:endParaRPr sz="4000" dirty="0">
              <a:uFill>
                <a:solidFill>
                  <a:srgbClr val="0000FF"/>
                </a:solidFill>
              </a:uFill>
              <a:hlinkClick r:id="rId4"/>
            </a:endParaRPr>
          </a:p>
        </p:txBody>
      </p:sp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hape 634"/>
          <p:cNvSpPr>
            <a:spLocks noGrp="1"/>
          </p:cNvSpPr>
          <p:nvPr>
            <p:ph type="title"/>
          </p:nvPr>
        </p:nvSpPr>
        <p:spPr>
          <a:xfrm>
            <a:off x="457199" y="274637"/>
            <a:ext cx="8229602" cy="11430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5" name="Shape 635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8229602" cy="452596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6" name="Shape 636"/>
          <p:cNvSpPr/>
          <p:nvPr/>
        </p:nvSpPr>
        <p:spPr>
          <a:xfrm>
            <a:off x="-1" y="-1"/>
            <a:ext cx="9144001" cy="6858001"/>
          </a:xfrm>
          <a:prstGeom prst="rect">
            <a:avLst/>
          </a:prstGeom>
          <a:solidFill>
            <a:srgbClr val="000000"/>
          </a:solidFill>
          <a:ln w="3175">
            <a:solidFill>
              <a:srgbClr val="4A7EBB"/>
            </a:solidFill>
            <a:bevel/>
          </a:ln>
          <a:effectLst>
            <a:outerShdw blurRad="25400" dist="127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 defTabSz="914400">
              <a:defRPr sz="16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37" name="logo-tagline-dkb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2584" y="4899843"/>
            <a:ext cx="3626447" cy="60774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Macintosh PowerPoint</Application>
  <PresentationFormat>On-screen Show (4:3)</PresentationFormat>
  <Paragraphs>121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5" baseType="lpstr">
      <vt:lpstr>Arial</vt:lpstr>
      <vt:lpstr>Calibri</vt:lpstr>
      <vt:lpstr>Gill Sans</vt:lpstr>
      <vt:lpstr>Helvetica Neue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Rob Riggs</cp:lastModifiedBy>
  <cp:revision>1</cp:revision>
  <dcterms:modified xsi:type="dcterms:W3CDTF">2017-03-13T00:59:54Z</dcterms:modified>
</cp:coreProperties>
</file>